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Poppins Semi-Bold" charset="1" panose="00000700000000000000"/>
      <p:regular r:id="rId20"/>
    </p:embeddedFont>
    <p:embeddedFont>
      <p:font typeface="Poppins" charset="1" panose="000005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64533" y="422247"/>
            <a:ext cx="7603024" cy="4257694"/>
          </a:xfrm>
          <a:custGeom>
            <a:avLst/>
            <a:gdLst/>
            <a:ahLst/>
            <a:cxnLst/>
            <a:rect r="r" b="b" t="t" l="l"/>
            <a:pathLst>
              <a:path h="4257694" w="7603024">
                <a:moveTo>
                  <a:pt x="0" y="0"/>
                </a:moveTo>
                <a:lnTo>
                  <a:pt x="7603024" y="0"/>
                </a:lnTo>
                <a:lnTo>
                  <a:pt x="7603024" y="4257694"/>
                </a:lnTo>
                <a:lnTo>
                  <a:pt x="0" y="4257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1028" y="7485223"/>
            <a:ext cx="8553855" cy="49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A Complete Java ORM Project.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2066" y="4220524"/>
            <a:ext cx="4443979" cy="87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b="true" sz="2520" spc="126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Everything data.</a:t>
            </a:r>
          </a:p>
          <a:p>
            <a:pPr algn="ctr">
              <a:lnSpc>
                <a:spcPts val="352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91028" y="5562142"/>
            <a:ext cx="7967314" cy="198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28"/>
              </a:lnSpc>
              <a:spcBef>
                <a:spcPct val="0"/>
              </a:spcBef>
            </a:pPr>
            <a:r>
              <a:rPr lang="en-US" b="true" sz="11179" spc="55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Hibernate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8204" y="1354613"/>
            <a:ext cx="5756617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b="true" sz="5921" spc="207">
                <a:solidFill>
                  <a:srgbClr val="040506"/>
                </a:solidFill>
                <a:latin typeface="Poppins Bold"/>
                <a:ea typeface="Poppins Bold"/>
                <a:cs typeface="Poppins Bold"/>
                <a:sym typeface="Poppins Bold"/>
              </a:rPr>
              <a:t>Main.java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93452" y="2646956"/>
            <a:ext cx="12451788" cy="738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Main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public static void main(String[] args) {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</a:t>
            </a:r>
            <a:r>
              <a:rPr lang="en-US" sz="1861" spc="182" b="true">
                <a:solidFill>
                  <a:srgbClr val="04050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SessionFactory factory</a:t>
            </a: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= new Configuration()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.configure("hibernate.cfg.xml")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.addAnnotatedClass(Student.class)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.buildSessionFactory();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Session session = factory.getCurrentSession();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try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Student </a:t>
            </a:r>
            <a:r>
              <a:rPr lang="en-US" sz="1861" spc="182" b="true">
                <a:solidFill>
                  <a:srgbClr val="04050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student </a:t>
            </a: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= new Student("Mayur Aglawe", "mayuraglawe@gmail.com");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session.beginTransaction();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session.save(student);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session.getTransaction().commit();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System.out.println("Saved successfully!");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} finally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</a:t>
            </a:r>
            <a:r>
              <a:rPr lang="en-US" sz="1861" spc="182" b="true">
                <a:solidFill>
                  <a:srgbClr val="99391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factory.close();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}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}</a:t>
            </a:r>
          </a:p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549" spc="151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81100" y="2484815"/>
            <a:ext cx="13082791" cy="5874574"/>
          </a:xfrm>
          <a:custGeom>
            <a:avLst/>
            <a:gdLst/>
            <a:ahLst/>
            <a:cxnLst/>
            <a:rect r="r" b="b" t="t" l="l"/>
            <a:pathLst>
              <a:path h="5874574" w="13082791">
                <a:moveTo>
                  <a:pt x="0" y="0"/>
                </a:moveTo>
                <a:lnTo>
                  <a:pt x="13082791" y="0"/>
                </a:lnTo>
                <a:lnTo>
                  <a:pt x="13082791" y="5874574"/>
                </a:lnTo>
                <a:lnTo>
                  <a:pt x="0" y="5874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23219" y="1889781"/>
            <a:ext cx="6469709" cy="4478124"/>
          </a:xfrm>
          <a:custGeom>
            <a:avLst/>
            <a:gdLst/>
            <a:ahLst/>
            <a:cxnLst/>
            <a:rect r="r" b="b" t="t" l="l"/>
            <a:pathLst>
              <a:path h="4478124" w="6469709">
                <a:moveTo>
                  <a:pt x="0" y="0"/>
                </a:moveTo>
                <a:lnTo>
                  <a:pt x="6469709" y="0"/>
                </a:lnTo>
                <a:lnTo>
                  <a:pt x="6469709" y="4478124"/>
                </a:lnTo>
                <a:lnTo>
                  <a:pt x="0" y="447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467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4294" y="1296467"/>
            <a:ext cx="7845600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b="true" sz="5921" spc="207">
                <a:solidFill>
                  <a:srgbClr val="040506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04419" y="3407125"/>
            <a:ext cx="4992396" cy="52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0"/>
              </a:lnSpc>
              <a:spcBef>
                <a:spcPct val="0"/>
              </a:spcBef>
            </a:pPr>
            <a:r>
              <a:rPr lang="en-US" b="true" sz="3768" spc="131">
                <a:solidFill>
                  <a:srgbClr val="F0E00C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55591" y="3719154"/>
            <a:ext cx="7845600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b="true" sz="5921" spc="207">
                <a:solidFill>
                  <a:srgbClr val="F0E00C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800000">
            <a:off x="-153414" y="-1707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55774" y="1374772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41959" y="6036641"/>
            <a:ext cx="2801925" cy="280192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747" r="0" b="-1674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864145" y="7612713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21961" y="101242"/>
            <a:ext cx="3816361" cy="3475125"/>
          </a:xfrm>
          <a:custGeom>
            <a:avLst/>
            <a:gdLst/>
            <a:ahLst/>
            <a:cxnLst/>
            <a:rect r="r" b="b" t="t" l="l"/>
            <a:pathLst>
              <a:path h="3475125" w="3816361">
                <a:moveTo>
                  <a:pt x="0" y="0"/>
                </a:moveTo>
                <a:lnTo>
                  <a:pt x="3816360" y="0"/>
                </a:lnTo>
                <a:lnTo>
                  <a:pt x="3816360" y="3475125"/>
                </a:lnTo>
                <a:lnTo>
                  <a:pt x="0" y="3475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909" r="0" b="-490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221961" y="4325146"/>
            <a:ext cx="5435861" cy="2080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b="true" sz="8174" spc="882">
                <a:solidFill>
                  <a:srgbClr val="231F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69361" y="7640863"/>
            <a:ext cx="5857379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mayuraglawe06@gmail.com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35466" y="6995708"/>
            <a:ext cx="5857379" cy="44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Mayur Aglawe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864145" y="8221783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69361" y="8212045"/>
            <a:ext cx="5857379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mayuraglawe751@gmail.com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61103" y="1342561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1480" y="199534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07654" y="1519911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14512" y="3230440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01958" y="388322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70275" y="3407790"/>
            <a:ext cx="5918974" cy="153780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309182" y="5460012"/>
            <a:ext cx="1164616" cy="1910409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49560" y="6112798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55734" y="5637362"/>
            <a:ext cx="5916664" cy="1537801"/>
            <a:chOff x="0" y="0"/>
            <a:chExt cx="7374240" cy="1916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762591" y="7347891"/>
            <a:ext cx="1165193" cy="1910409"/>
            <a:chOff x="0" y="0"/>
            <a:chExt cx="1452240" cy="2381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50038" y="8000677"/>
            <a:ext cx="325815" cy="605415"/>
            <a:chOff x="0" y="0"/>
            <a:chExt cx="406080" cy="7545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518354" y="7525241"/>
            <a:ext cx="5918974" cy="1537801"/>
            <a:chOff x="0" y="0"/>
            <a:chExt cx="7377120" cy="19166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95769" y="866775"/>
            <a:ext cx="5605439" cy="106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71250" y="2024624"/>
            <a:ext cx="3636065" cy="98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Set up Hibernate ORM in a Java project to manage database operations without writing SQL manually.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63363" y="1881047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79705" y="3743163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707224" y="6153874"/>
            <a:ext cx="4110733" cy="98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Implemented Hibernate SessionFactory and transaction handling to insert data into the database using object-oriented code.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11443" y="5998498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27784" y="7860614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606469" y="3911801"/>
            <a:ext cx="3636065" cy="98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Used hibernate.cfg.xml for DB connection and created a Java entity class (Student.java) mapped to a MySQL table.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519949" y="7992921"/>
            <a:ext cx="4090242" cy="98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Verified schema and inserted records visually through MySQL Workbench, ensuring successful interaction between Java and MySQL.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51997" y="2159775"/>
            <a:ext cx="4299128" cy="167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8"/>
              </a:lnSpc>
              <a:spcBef>
                <a:spcPct val="0"/>
              </a:spcBef>
            </a:pPr>
            <a:r>
              <a:rPr lang="en-US" sz="1651" spc="16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This project is a comprehensive demonstration of how to integrate Hibernate ORM (Object Relational Mapping) with MySQL Workbench, aimed at simplifying database operations in Java applications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24502" y="1603665"/>
            <a:ext cx="4980020" cy="27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2"/>
              </a:lnSpc>
              <a:spcBef>
                <a:spcPct val="0"/>
              </a:spcBef>
            </a:pPr>
            <a:r>
              <a:rPr lang="en-US" b="true" sz="1697" spc="16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Hibernate Integration with MySQL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576004" y="3432176"/>
            <a:ext cx="5390493" cy="2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35"/>
              </a:lnSpc>
              <a:spcBef>
                <a:spcPct val="0"/>
              </a:spcBef>
            </a:pPr>
            <a:r>
              <a:rPr lang="en-US" b="true" sz="1837" spc="18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Configuration &amp; Entity Mapping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268941" y="5740924"/>
            <a:ext cx="6152493" cy="2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35"/>
              </a:lnSpc>
              <a:spcBef>
                <a:spcPct val="0"/>
              </a:spcBef>
            </a:pPr>
            <a:r>
              <a:rPr lang="en-US" b="true" sz="1837" spc="18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 Management &amp; CRUD Operation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195004" y="7551396"/>
            <a:ext cx="6864232" cy="2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35"/>
              </a:lnSpc>
              <a:spcBef>
                <a:spcPct val="0"/>
              </a:spcBef>
            </a:pPr>
            <a:r>
              <a:rPr lang="en-US" b="true" sz="1837" spc="18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 Visualization in MySQL Workbench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29623" y="3875422"/>
            <a:ext cx="4473739" cy="3852699"/>
          </a:xfrm>
          <a:custGeom>
            <a:avLst/>
            <a:gdLst/>
            <a:ahLst/>
            <a:cxnLst/>
            <a:rect r="r" b="b" t="t" l="l"/>
            <a:pathLst>
              <a:path h="3852699" w="447373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34" t="-9911" r="-21034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29623" y="3442596"/>
            <a:ext cx="4473739" cy="805974"/>
            <a:chOff x="0" y="0"/>
            <a:chExt cx="1178269" cy="2122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269" cy="212273"/>
            </a:xfrm>
            <a:custGeom>
              <a:avLst/>
              <a:gdLst/>
              <a:ahLst/>
              <a:cxnLst/>
              <a:rect r="r" b="b" t="t" l="l"/>
              <a:pathLst>
                <a:path h="21227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212273"/>
                  </a:lnTo>
                  <a:lnTo>
                    <a:pt x="0" y="21227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78269" cy="2598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MySQL Workbench #1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07130" y="7902043"/>
            <a:ext cx="4473739" cy="1487843"/>
            <a:chOff x="0" y="0"/>
            <a:chExt cx="1178269" cy="3918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8269" cy="391860"/>
            </a:xfrm>
            <a:custGeom>
              <a:avLst/>
              <a:gdLst/>
              <a:ahLst/>
              <a:cxnLst/>
              <a:rect r="r" b="b" t="t" l="l"/>
              <a:pathLst>
                <a:path h="391860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91860"/>
                  </a:lnTo>
                  <a:lnTo>
                    <a:pt x="0" y="39186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178269" cy="410910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06074" y="3875422"/>
            <a:ext cx="4473739" cy="3852699"/>
          </a:xfrm>
          <a:custGeom>
            <a:avLst/>
            <a:gdLst/>
            <a:ahLst/>
            <a:cxnLst/>
            <a:rect r="r" b="b" t="t" l="l"/>
            <a:pathLst>
              <a:path h="3852699" w="447373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59" r="0" b="-8059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906074" y="3442596"/>
            <a:ext cx="4473739" cy="960870"/>
            <a:chOff x="0" y="0"/>
            <a:chExt cx="1178269" cy="2530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8269" cy="253069"/>
            </a:xfrm>
            <a:custGeom>
              <a:avLst/>
              <a:gdLst/>
              <a:ahLst/>
              <a:cxnLst/>
              <a:rect r="r" b="b" t="t" l="l"/>
              <a:pathLst>
                <a:path h="253069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253069"/>
                  </a:lnTo>
                  <a:lnTo>
                    <a:pt x="0" y="25306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78269" cy="300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b="true" sz="2481" i="true" spc="24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Create a New Maven Project</a:t>
              </a: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#2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29623" y="7902043"/>
            <a:ext cx="4473739" cy="1487843"/>
            <a:chOff x="0" y="0"/>
            <a:chExt cx="1178269" cy="3918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8269" cy="391860"/>
            </a:xfrm>
            <a:custGeom>
              <a:avLst/>
              <a:gdLst/>
              <a:ahLst/>
              <a:cxnLst/>
              <a:rect r="r" b="b" t="t" l="l"/>
              <a:pathLst>
                <a:path h="391860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91860"/>
                  </a:lnTo>
                  <a:lnTo>
                    <a:pt x="0" y="391860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78269" cy="429960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621"/>
                </a:lnSpc>
                <a:spcBef>
                  <a:spcPct val="0"/>
                </a:spcBef>
              </a:pPr>
              <a:r>
                <a:rPr lang="en-US" b="true" sz="1899" i="true" spc="18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They can be used together in a Hibernate project to design, model, and interact with a MySQL database.</a:t>
              </a:r>
              <a:r>
                <a:rPr lang="en-US" sz="1899" i="true" spc="18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 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884638" y="3875422"/>
            <a:ext cx="4473739" cy="3852699"/>
          </a:xfrm>
          <a:custGeom>
            <a:avLst/>
            <a:gdLst/>
            <a:ahLst/>
            <a:cxnLst/>
            <a:rect r="r" b="b" t="t" l="l"/>
            <a:pathLst>
              <a:path h="3852699" w="447373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7144" r="0" b="-37144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884638" y="3442596"/>
            <a:ext cx="4473739" cy="960870"/>
            <a:chOff x="0" y="0"/>
            <a:chExt cx="1178269" cy="2530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269" cy="253069"/>
            </a:xfrm>
            <a:custGeom>
              <a:avLst/>
              <a:gdLst/>
              <a:ahLst/>
              <a:cxnLst/>
              <a:rect r="r" b="b" t="t" l="l"/>
              <a:pathLst>
                <a:path h="253069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253069"/>
                  </a:lnTo>
                  <a:lnTo>
                    <a:pt x="0" y="253069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178269" cy="300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b="true" sz="2481" i="true" spc="24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Create Hibernate Configuration </a:t>
              </a: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#3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884638" y="7902043"/>
            <a:ext cx="4473739" cy="1666608"/>
            <a:chOff x="0" y="0"/>
            <a:chExt cx="1178269" cy="4389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8269" cy="438942"/>
            </a:xfrm>
            <a:custGeom>
              <a:avLst/>
              <a:gdLst/>
              <a:ahLst/>
              <a:cxnLst/>
              <a:rect r="r" b="b" t="t" l="l"/>
              <a:pathLst>
                <a:path h="438942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438942"/>
                  </a:lnTo>
                  <a:lnTo>
                    <a:pt x="0" y="438942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178269" cy="467517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 marL="0" indent="0" lvl="0">
                <a:lnSpc>
                  <a:spcPts val="2345"/>
                </a:lnSpc>
                <a:spcBef>
                  <a:spcPct val="0"/>
                </a:spcBef>
              </a:pPr>
              <a:r>
                <a:rPr lang="en-US" b="true" sz="1699" i="true" spc="16">
                  <a:solidFill>
                    <a:srgbClr val="FFFFFF"/>
                  </a:solidFill>
                  <a:latin typeface="Open Sauce Bold Italics"/>
                  <a:ea typeface="Open Sauce Bold Italics"/>
                  <a:cs typeface="Open Sauce Bold Italics"/>
                  <a:sym typeface="Open Sauce Bold Italics"/>
                </a:rPr>
                <a:t>create a configuration file (hibernate.cfg.xml) or use a Java-based configuration. The hibernate.cfg.xml file specifies database connection details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929623" y="4243874"/>
            <a:ext cx="4471627" cy="3484247"/>
          </a:xfrm>
          <a:custGeom>
            <a:avLst/>
            <a:gdLst/>
            <a:ahLst/>
            <a:cxnLst/>
            <a:rect r="r" b="b" t="t" l="l"/>
            <a:pathLst>
              <a:path h="3484247" w="4471627">
                <a:moveTo>
                  <a:pt x="0" y="0"/>
                </a:moveTo>
                <a:lnTo>
                  <a:pt x="4471626" y="0"/>
                </a:lnTo>
                <a:lnTo>
                  <a:pt x="4471626" y="3484247"/>
                </a:lnTo>
                <a:lnTo>
                  <a:pt x="0" y="34842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831" t="0" r="-34006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690980" y="1156086"/>
            <a:ext cx="10713642" cy="141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b="true" sz="7888" spc="7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Setup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06074" y="8032166"/>
            <a:ext cx="4457849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Fir</a:t>
            </a:r>
            <a:r>
              <a:rPr lang="en-US" sz="21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st, we will create a new maven project. For this, we will open our Eclipse IDE then Go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952964" y="1542201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52964" y="7491155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645673" y="7491155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435210" y="1844133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843409" y="554079"/>
            <a:ext cx="4863573" cy="70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62"/>
              </a:lnSpc>
              <a:spcBef>
                <a:spcPct val="0"/>
              </a:spcBef>
            </a:pPr>
            <a:r>
              <a:rPr lang="en-US" b="true" sz="3958" spc="387">
                <a:solidFill>
                  <a:srgbClr val="231F20"/>
                </a:solidFill>
                <a:latin typeface="Poppins Bold"/>
                <a:ea typeface="Poppins Bold"/>
                <a:cs typeface="Poppins Bold"/>
                <a:sym typeface="Poppins Bold"/>
              </a:rPr>
              <a:t>Dependencies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2581" y="1806033"/>
            <a:ext cx="4577418" cy="41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1"/>
              </a:lnSpc>
              <a:spcBef>
                <a:spcPct val="0"/>
              </a:spcBef>
            </a:pPr>
            <a:r>
              <a:rPr lang="en-US" b="true" sz="2530" spc="24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Hibernate Core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951858" y="4775247"/>
            <a:ext cx="1918972" cy="1833247"/>
          </a:xfrm>
          <a:custGeom>
            <a:avLst/>
            <a:gdLst/>
            <a:ahLst/>
            <a:cxnLst/>
            <a:rect r="r" b="b" t="t" l="l"/>
            <a:pathLst>
              <a:path h="1833247" w="1918972">
                <a:moveTo>
                  <a:pt x="0" y="0"/>
                </a:moveTo>
                <a:lnTo>
                  <a:pt x="1918972" y="0"/>
                </a:lnTo>
                <a:lnTo>
                  <a:pt x="1918972" y="1833247"/>
                </a:lnTo>
                <a:lnTo>
                  <a:pt x="0" y="1833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38" r="0" b="-2338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482178" y="2379926"/>
            <a:ext cx="5586033" cy="126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1"/>
              </a:lnSpc>
              <a:spcBef>
                <a:spcPct val="0"/>
              </a:spcBef>
            </a:pPr>
            <a:r>
              <a:rPr lang="en-US" sz="1855" spc="18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Main ORM library that provides all core functionalities of Hibernate, including session management, query handling, and object-relational mapping.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82178" y="4867064"/>
            <a:ext cx="5586033" cy="94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1"/>
              </a:lnSpc>
              <a:spcBef>
                <a:spcPct val="0"/>
              </a:spcBef>
            </a:pPr>
            <a:r>
              <a:rPr lang="en-US" sz="1855" spc="18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JDBC driver that allows Java applications (like Hibernate) to connect and interact with MySQL databases.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52581" y="4343692"/>
            <a:ext cx="3919383" cy="43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7"/>
              </a:lnSpc>
              <a:spcBef>
                <a:spcPct val="0"/>
              </a:spcBef>
            </a:pPr>
            <a:r>
              <a:rPr lang="en-US" b="true" sz="2621" spc="256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MySQL Connector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82178" y="6716344"/>
            <a:ext cx="5224803" cy="117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5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Defines the standard JPA (Java Persistence API) annotations like @Entity, @Id, etc. Useful for standardizing ORM code.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52581" y="6251057"/>
            <a:ext cx="4753537" cy="43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7"/>
              </a:lnSpc>
              <a:spcBef>
                <a:spcPct val="0"/>
              </a:spcBef>
            </a:pPr>
            <a:r>
              <a:rPr lang="en-US" b="true" sz="2672" spc="261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javax.persistence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8828313"/>
            <a:ext cx="5478251" cy="92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1"/>
              </a:lnSpc>
              <a:spcBef>
                <a:spcPct val="0"/>
              </a:spcBef>
            </a:pPr>
            <a:r>
              <a:rPr lang="en-US" sz="1820" spc="178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Logging frameworks used to handle logs generated by Hibernate or your application.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2581" y="8323365"/>
            <a:ext cx="5042667" cy="45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3"/>
              </a:lnSpc>
              <a:spcBef>
                <a:spcPct val="0"/>
              </a:spcBef>
            </a:pPr>
            <a:r>
              <a:rPr lang="en-US" b="true" sz="2691" spc="263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logback-classic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14425" y="2596088"/>
            <a:ext cx="2655630" cy="84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Hibernate </a:t>
            </a:r>
          </a:p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737008" y="2336382"/>
            <a:ext cx="2655630" cy="84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MySQL</a:t>
            </a: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Connector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430049" y="8246523"/>
            <a:ext cx="2655630" cy="84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626" b="true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javax.</a:t>
            </a:r>
          </a:p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</a:t>
            </a: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ersistence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37008" y="8243882"/>
            <a:ext cx="2655630" cy="84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</a:t>
            </a: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back-</a:t>
            </a:r>
          </a:p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b="true" sz="2626">
                <a:solidFill>
                  <a:srgbClr val="F0E00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classic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3025" t="0" r="-1302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0322554" y="3977975"/>
            <a:ext cx="1366146" cy="1120240"/>
          </a:xfrm>
          <a:custGeom>
            <a:avLst/>
            <a:gdLst/>
            <a:ahLst/>
            <a:cxnLst/>
            <a:rect r="r" b="b" t="t" l="l"/>
            <a:pathLst>
              <a:path h="1120240" w="1366146">
                <a:moveTo>
                  <a:pt x="0" y="0"/>
                </a:moveTo>
                <a:lnTo>
                  <a:pt x="1366146" y="0"/>
                </a:lnTo>
                <a:lnTo>
                  <a:pt x="1366146" y="1120240"/>
                </a:lnTo>
                <a:lnTo>
                  <a:pt x="0" y="1120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628506" y="5663681"/>
            <a:ext cx="914928" cy="1433647"/>
          </a:xfrm>
          <a:custGeom>
            <a:avLst/>
            <a:gdLst/>
            <a:ahLst/>
            <a:cxnLst/>
            <a:rect r="r" b="b" t="t" l="l"/>
            <a:pathLst>
              <a:path h="1433647" w="914928">
                <a:moveTo>
                  <a:pt x="0" y="0"/>
                </a:moveTo>
                <a:lnTo>
                  <a:pt x="914928" y="0"/>
                </a:lnTo>
                <a:lnTo>
                  <a:pt x="914928" y="1433647"/>
                </a:lnTo>
                <a:lnTo>
                  <a:pt x="0" y="143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333988" y="1938985"/>
            <a:ext cx="1075074" cy="1424797"/>
          </a:xfrm>
          <a:custGeom>
            <a:avLst/>
            <a:gdLst/>
            <a:ahLst/>
            <a:cxnLst/>
            <a:rect r="r" b="b" t="t" l="l"/>
            <a:pathLst>
              <a:path h="1424797" w="1075074">
                <a:moveTo>
                  <a:pt x="0" y="0"/>
                </a:moveTo>
                <a:lnTo>
                  <a:pt x="1075074" y="0"/>
                </a:lnTo>
                <a:lnTo>
                  <a:pt x="1075074" y="1424797"/>
                </a:lnTo>
                <a:lnTo>
                  <a:pt x="0" y="1424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699339" y="7547389"/>
            <a:ext cx="1131666" cy="1205642"/>
          </a:xfrm>
          <a:custGeom>
            <a:avLst/>
            <a:gdLst/>
            <a:ahLst/>
            <a:cxnLst/>
            <a:rect r="r" b="b" t="t" l="l"/>
            <a:pathLst>
              <a:path h="1205642" w="1131666">
                <a:moveTo>
                  <a:pt x="0" y="0"/>
                </a:moveTo>
                <a:lnTo>
                  <a:pt x="1131666" y="0"/>
                </a:lnTo>
                <a:lnTo>
                  <a:pt x="1131666" y="1205641"/>
                </a:lnTo>
                <a:lnTo>
                  <a:pt x="0" y="1205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745932" y="8319990"/>
            <a:ext cx="5157137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Hibernate Configuration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05194" y="6166027"/>
            <a:ext cx="3721725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341" spc="229" u="non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ntity Class Creation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7430" y="4323617"/>
            <a:ext cx="5910570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Hibez</a:t>
            </a:r>
            <a:r>
              <a:rPr lang="en-US" b="true" sz="2341" spc="229" u="non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nate Session &amp; Transaction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2289" y="2476104"/>
            <a:ext cx="3790604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</a:t>
            </a:r>
            <a:r>
              <a:rPr lang="en-US" b="true" sz="2341" spc="229" u="non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ult Verification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78433" y="4878963"/>
            <a:ext cx="5488313" cy="81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After Setup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78433" y="5684865"/>
            <a:ext cx="3164368" cy="31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Initialized a Maven-based Java project and configured the pom.xml with necessary dependencies for Hibernate, MySQL connector, and optional logging or JPA support.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72039" y="8896355"/>
            <a:ext cx="6360965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Created the hibernate.cfg.xml file in the resources folder.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28304" y="6657729"/>
            <a:ext cx="6505199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class Student.java in the entity package and used annotations like @Entity, @Table, @Id, @Column to map the class to a table in the MySQL database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70580" y="4802763"/>
            <a:ext cx="4815605" cy="82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5"/>
              </a:lnSpc>
            </a:pPr>
            <a:r>
              <a:rPr lang="en-US" sz="1634" spc="16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initialized SessionFactory, opened a Hibernate Session, began a transaction, saved a Student object.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26919" y="2948194"/>
            <a:ext cx="3520855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verified that the inserted data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09948" y="4923675"/>
            <a:ext cx="1770793" cy="906370"/>
          </a:xfrm>
          <a:custGeom>
            <a:avLst/>
            <a:gdLst/>
            <a:ahLst/>
            <a:cxnLst/>
            <a:rect r="r" b="b" t="t" l="l"/>
            <a:pathLst>
              <a:path h="906370" w="1770793">
                <a:moveTo>
                  <a:pt x="0" y="0"/>
                </a:moveTo>
                <a:lnTo>
                  <a:pt x="1770793" y="0"/>
                </a:lnTo>
                <a:lnTo>
                  <a:pt x="1770793" y="906370"/>
                </a:lnTo>
                <a:lnTo>
                  <a:pt x="0" y="90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5635" y="4923675"/>
            <a:ext cx="1183955" cy="1136738"/>
          </a:xfrm>
          <a:custGeom>
            <a:avLst/>
            <a:gdLst/>
            <a:ahLst/>
            <a:cxnLst/>
            <a:rect r="r" b="b" t="t" l="l"/>
            <a:pathLst>
              <a:path h="1136738" w="1183955">
                <a:moveTo>
                  <a:pt x="0" y="0"/>
                </a:moveTo>
                <a:lnTo>
                  <a:pt x="1183955" y="0"/>
                </a:lnTo>
                <a:lnTo>
                  <a:pt x="1183955" y="1136738"/>
                </a:lnTo>
                <a:lnTo>
                  <a:pt x="0" y="113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8994" y="4808491"/>
            <a:ext cx="1435116" cy="1237070"/>
          </a:xfrm>
          <a:custGeom>
            <a:avLst/>
            <a:gdLst/>
            <a:ahLst/>
            <a:cxnLst/>
            <a:rect r="r" b="b" t="t" l="l"/>
            <a:pathLst>
              <a:path h="1237070" w="1435116">
                <a:moveTo>
                  <a:pt x="0" y="0"/>
                </a:moveTo>
                <a:lnTo>
                  <a:pt x="1435116" y="0"/>
                </a:lnTo>
                <a:lnTo>
                  <a:pt x="1435116" y="1237069"/>
                </a:lnTo>
                <a:lnTo>
                  <a:pt x="0" y="1237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</a:blip>
            <a:stretch>
              <a:fillRect l="0" t="-45492" r="0" b="-4549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21994" y="4573256"/>
            <a:ext cx="47625" cy="4637272"/>
            <a:chOff x="0" y="0"/>
            <a:chExt cx="12543" cy="1221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69522" y="1469511"/>
            <a:ext cx="12894061" cy="120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88"/>
              </a:lnSpc>
              <a:spcBef>
                <a:spcPct val="0"/>
              </a:spcBef>
            </a:pPr>
            <a:r>
              <a:rPr lang="en-US" b="true" sz="6803" spc="66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OF THE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5242" y="2867433"/>
            <a:ext cx="6617517" cy="41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Introduce the Project’s 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0394" y="6264509"/>
            <a:ext cx="273263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the Entity Class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9028" y="6264509"/>
            <a:ext cx="3600316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Hibernate Configuration File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26340" y="6373854"/>
            <a:ext cx="4242545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Create Main Class to Save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1344" y="7367151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Created the hibernate.cfg.xml file to define database connection details, dialect, and schema management using Hibernate properties.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10000" y="7367151"/>
            <a:ext cx="446800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Defined a Java class Student.java annotated with @Entity, @Table, and other JPA annotations to map it to a MySQL table.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13612" y="7367151"/>
            <a:ext cx="4468000" cy="18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Built a main class Main.java to configure Hibernate, open a session, perform a transaction, and save a new student record to the MySQL database—visible through MySQL Workbench.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32355"/>
            <a:ext cx="8919550" cy="92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 b="true">
                <a:solidFill>
                  <a:srgbClr val="040506"/>
                </a:solidFill>
                <a:latin typeface="Poppins Bold"/>
                <a:ea typeface="Poppins Bold"/>
                <a:cs typeface="Poppins Bold"/>
                <a:sym typeface="Poppins Bold"/>
              </a:rPr>
              <a:t>Hibernate.cmf.xml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2442" y="2963266"/>
            <a:ext cx="14596104" cy="629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&lt;hibernate-configuration&gt;</a:t>
            </a: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&lt;session-factory&gt;</a:t>
            </a: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&lt;property name="hibernate.connection.driver_class"&gt;</a:t>
            </a:r>
            <a:r>
              <a:rPr lang="en-US" sz="2126" spc="20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com.mysql.cj.jdbc.Drive</a:t>
            </a:r>
            <a:r>
              <a:rPr lang="en-US" sz="2126" spc="20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&lt;/property&gt;</a:t>
            </a:r>
          </a:p>
          <a:p>
            <a:pPr algn="l">
              <a:lnSpc>
                <a:spcPts val="2934"/>
              </a:lnSpc>
            </a:pP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&lt;property name="hibernate.connection.url"&gt;jdbc:mysql://localhost:3306/hibernate_demo&lt;/property&gt;</a:t>
            </a: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&lt;property name="hibernate.connection.username"&gt;root&lt;/property&gt;</a:t>
            </a: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&lt;property name="hibernate.connection.password"&gt;</a:t>
            </a:r>
            <a:r>
              <a:rPr lang="en-US" sz="2126" spc="20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your_password</a:t>
            </a: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&lt;/property&gt;</a:t>
            </a:r>
          </a:p>
          <a:p>
            <a:pPr algn="l">
              <a:lnSpc>
                <a:spcPts val="2934"/>
              </a:lnSpc>
            </a:pP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&lt;property name="hibernate.dialect"&gt;</a:t>
            </a:r>
            <a:r>
              <a:rPr lang="en-US" sz="2126" spc="20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org.hibernate.dialect.MySQL8Dialect</a:t>
            </a: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&lt;/property&gt;</a:t>
            </a:r>
          </a:p>
          <a:p>
            <a:pPr algn="l">
              <a:lnSpc>
                <a:spcPts val="2934"/>
              </a:lnSpc>
            </a:pP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&lt;property name="hibernate.hbm2ddl.auto"&gt;update&lt;/property&gt;</a:t>
            </a: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  &lt;property name="</a:t>
            </a:r>
            <a:r>
              <a:rPr lang="en-US" sz="2126" spc="20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show_sql</a:t>
            </a: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"&gt;true&lt;/property&gt;</a:t>
            </a:r>
          </a:p>
          <a:p>
            <a:pPr algn="l">
              <a:lnSpc>
                <a:spcPts val="2934"/>
              </a:lnSpc>
            </a:pP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 &lt;/session-factory&gt;</a:t>
            </a:r>
          </a:p>
          <a:p>
            <a:pPr algn="l">
              <a:lnSpc>
                <a:spcPts val="2934"/>
              </a:lnSpc>
            </a:pPr>
            <a:r>
              <a:rPr lang="en-US" sz="2126" spc="208">
                <a:solidFill>
                  <a:srgbClr val="1565C0"/>
                </a:solidFill>
                <a:latin typeface="Open Sauce"/>
                <a:ea typeface="Open Sauce"/>
                <a:cs typeface="Open Sauce"/>
                <a:sym typeface="Open Sauce"/>
              </a:rPr>
              <a:t>&lt;/hibernate-configuration&gt;</a:t>
            </a:r>
          </a:p>
          <a:p>
            <a:pPr algn="l">
              <a:lnSpc>
                <a:spcPts val="293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8204" y="1354613"/>
            <a:ext cx="5756617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b="true" sz="5921" spc="207">
                <a:solidFill>
                  <a:srgbClr val="040506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93452" y="2646956"/>
            <a:ext cx="12451788" cy="705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javax.persistence.*;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@</a:t>
            </a:r>
            <a:r>
              <a:rPr lang="en-US" sz="1861" spc="182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Entity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@Table(name = "students")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Student {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@</a:t>
            </a:r>
            <a:r>
              <a:rPr lang="en-US" sz="1861" spc="182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@GeneratedValue(strategy = GenerationType.IDENTITY)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private int id;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@Column(name = "name")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private String name;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@</a:t>
            </a:r>
            <a:r>
              <a:rPr lang="en-US" sz="1861" spc="182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Column</a:t>
            </a: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(name = "email")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private String email;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public Student() {}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public Student(String name, String email)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this.name = name;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this.email = email; }</a:t>
            </a:r>
          </a:p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549" spc="151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}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8204" y="1354613"/>
            <a:ext cx="5756617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b="true" sz="5921" spc="207">
                <a:solidFill>
                  <a:srgbClr val="040506"/>
                </a:solidFill>
                <a:latin typeface="Poppins Bold"/>
                <a:ea typeface="Poppins Bold"/>
                <a:cs typeface="Poppins Bold"/>
                <a:sym typeface="Poppins Bold"/>
              </a:rPr>
              <a:t>Main.java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93452" y="2646956"/>
            <a:ext cx="12451788" cy="738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public class Main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public static void main(String[] args) {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</a:t>
            </a:r>
            <a:r>
              <a:rPr lang="en-US" sz="1861" spc="182" b="true">
                <a:solidFill>
                  <a:srgbClr val="04050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SessionFactory factory</a:t>
            </a: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= new Configuration()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.configure("hibernate.cfg.xml")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.addAnnotatedClass(Student.class)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.buildSessionFactory();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Session session = factory.getCurrentSession();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try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Student </a:t>
            </a:r>
            <a:r>
              <a:rPr lang="en-US" sz="1861" spc="182" b="true">
                <a:solidFill>
                  <a:srgbClr val="04050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student </a:t>
            </a: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= new Student("Mayur Aglawe", "mayuraglawe@gmail.com");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session.beginTransaction();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session.save(student);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session.getTransaction().commit();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System.out.println("Saved successfully!");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} finally {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</a:t>
            </a:r>
            <a:r>
              <a:rPr lang="en-US" sz="1861" spc="182" b="true">
                <a:solidFill>
                  <a:srgbClr val="99391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factory.close();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}</a:t>
            </a:r>
          </a:p>
          <a:p>
            <a:pPr algn="l">
              <a:lnSpc>
                <a:spcPts val="2569"/>
              </a:lnSpc>
            </a:pPr>
            <a:r>
              <a:rPr lang="en-US" sz="1861" spc="182" b="true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}</a:t>
            </a:r>
          </a:p>
          <a:p>
            <a:pPr algn="l" marL="0" indent="0" lvl="0">
              <a:lnSpc>
                <a:spcPts val="2138"/>
              </a:lnSpc>
              <a:spcBef>
                <a:spcPct val="0"/>
              </a:spcBef>
            </a:pPr>
            <a:r>
              <a:rPr lang="en-US" b="true" sz="1549" spc="151">
                <a:solidFill>
                  <a:srgbClr val="1565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}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DAGqinIRIxE</dc:identifier>
  <dcterms:modified xsi:type="dcterms:W3CDTF">2011-08-01T06:04:30Z</dcterms:modified>
  <cp:revision>1</cp:revision>
  <dc:title>Hibernate</dc:title>
</cp:coreProperties>
</file>